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16-Jul-22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16-Jul-22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16-Jul-22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US" dirty="0" smtClean="0"/>
              <a:t>PHOTO ELECTRIC EFECT</a:t>
            </a:r>
            <a:endParaRPr lang="en-US" dirty="0"/>
          </a:p>
        </p:txBody>
      </p:sp>
      <p:sp>
        <p:nvSpPr>
          <p:cNvPr id="3" name="Subtitle 2"/>
          <p:cNvSpPr>
            <a:spLocks noGrp="1"/>
          </p:cNvSpPr>
          <p:nvPr>
            <p:ph type="subTitle" idx="1"/>
          </p:nvPr>
        </p:nvSpPr>
        <p:spPr/>
        <p:txBody>
          <a:bodyPr/>
          <a:lstStyle/>
          <a:p>
            <a:r>
              <a:rPr lang="en-US" dirty="0" smtClean="0"/>
              <a:t>emitting </a:t>
            </a:r>
            <a:r>
              <a:rPr lang="en-US" dirty="0" smtClean="0"/>
              <a:t>electron from metal surface </a:t>
            </a:r>
            <a:r>
              <a:rPr lang="en-US" dirty="0" smtClean="0"/>
              <a:t>light falls on it</a:t>
            </a: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Effecting Photo Electric effect</a:t>
            </a:r>
            <a:endParaRPr lang="en-US" dirty="0"/>
          </a:p>
        </p:txBody>
      </p:sp>
      <p:sp>
        <p:nvSpPr>
          <p:cNvPr id="3" name="Content Placeholder 2"/>
          <p:cNvSpPr>
            <a:spLocks noGrp="1"/>
          </p:cNvSpPr>
          <p:nvPr>
            <p:ph sz="half" idx="1"/>
          </p:nvPr>
        </p:nvSpPr>
        <p:spPr/>
        <p:txBody>
          <a:bodyPr>
            <a:normAutofit fontScale="92500" lnSpcReduction="20000"/>
          </a:bodyPr>
          <a:lstStyle/>
          <a:p>
            <a:pPr>
              <a:buNone/>
            </a:pPr>
            <a:r>
              <a:rPr lang="en-US" dirty="0" smtClean="0"/>
              <a:t>With the help of this apparatus, we will now study the dependence of the photoelectric effect on the following factors.</a:t>
            </a:r>
          </a:p>
          <a:p>
            <a:r>
              <a:rPr lang="en-US" dirty="0" smtClean="0"/>
              <a:t>The intensity of incident radiation.</a:t>
            </a:r>
          </a:p>
          <a:p>
            <a:r>
              <a:rPr lang="en-US" dirty="0" smtClean="0"/>
              <a:t>A potential difference between metal plate and collector.</a:t>
            </a:r>
          </a:p>
          <a:p>
            <a:r>
              <a:rPr lang="en-US" dirty="0" smtClean="0"/>
              <a:t>Frequency of incident radiation</a:t>
            </a:r>
            <a:endParaRPr lang="en-US" dirty="0"/>
          </a:p>
        </p:txBody>
      </p:sp>
      <p:pic>
        <p:nvPicPr>
          <p:cNvPr id="5" name="Picture 6" descr="The Photoelectric Effect - Definition, Laws, Applications, Graphs,  Experiments"/>
          <p:cNvPicPr>
            <a:picLocks noGrp="1" noChangeAspect="1" noChangeArrowheads="1"/>
          </p:cNvPicPr>
          <p:nvPr>
            <p:ph sz="half" idx="2"/>
          </p:nvPr>
        </p:nvPicPr>
        <p:blipFill>
          <a:blip r:embed="rId2"/>
          <a:srcRect/>
          <a:stretch>
            <a:fillRect/>
          </a:stretch>
        </p:blipFill>
        <p:spPr bwMode="auto">
          <a:xfrm>
            <a:off x="4648200" y="2148122"/>
            <a:ext cx="4038600" cy="3430118"/>
          </a:xfrm>
          <a:prstGeom prst="rect">
            <a:avLst/>
          </a:prstGeom>
          <a:noFill/>
        </p:spPr>
      </p:pic>
      <p:sp>
        <p:nvSpPr>
          <p:cNvPr id="7" name="Rectangle 6"/>
          <p:cNvSpPr/>
          <p:nvPr/>
        </p:nvSpPr>
        <p:spPr>
          <a:xfrm>
            <a:off x="8001000" y="2209800"/>
            <a:ext cx="6096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Effects of Intensity of Incident Radiation on Photoelectric Effect</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a:bodyPr>
          <a:lstStyle/>
          <a:p>
            <a:pPr>
              <a:buNone/>
            </a:pPr>
            <a:r>
              <a:rPr lang="en-US" dirty="0" smtClean="0"/>
              <a:t>.</a:t>
            </a:r>
            <a:endParaRPr lang="en-US" dirty="0"/>
          </a:p>
        </p:txBody>
      </p:sp>
      <p:sp>
        <p:nvSpPr>
          <p:cNvPr id="4" name="Content Placeholder 3"/>
          <p:cNvSpPr>
            <a:spLocks noGrp="1"/>
          </p:cNvSpPr>
          <p:nvPr>
            <p:ph sz="half" idx="2"/>
          </p:nvPr>
        </p:nvSpPr>
        <p:spPr>
          <a:xfrm>
            <a:off x="4648200" y="1524000"/>
            <a:ext cx="4038600" cy="4525963"/>
          </a:xfrm>
        </p:spPr>
        <p:txBody>
          <a:bodyPr>
            <a:normAutofit/>
          </a:bodyPr>
          <a:lstStyle/>
          <a:p>
            <a:pPr>
              <a:buNone/>
            </a:pPr>
            <a:endParaRPr lang="en-US" dirty="0" smtClean="0"/>
          </a:p>
          <a:p>
            <a:pPr>
              <a:buNone/>
            </a:pPr>
            <a:endParaRPr lang="en-US" dirty="0" smtClean="0"/>
          </a:p>
          <a:p>
            <a:endParaRPr lang="en-US" dirty="0"/>
          </a:p>
        </p:txBody>
      </p:sp>
      <p:sp>
        <p:nvSpPr>
          <p:cNvPr id="5" name="Rectangle 4"/>
          <p:cNvSpPr/>
          <p:nvPr/>
        </p:nvSpPr>
        <p:spPr>
          <a:xfrm>
            <a:off x="381000" y="1524000"/>
            <a:ext cx="4114800" cy="4801314"/>
          </a:xfrm>
          <a:prstGeom prst="rect">
            <a:avLst/>
          </a:prstGeom>
        </p:spPr>
        <p:txBody>
          <a:bodyPr wrap="square">
            <a:spAutoFit/>
          </a:bodyPr>
          <a:lstStyle/>
          <a:p>
            <a:r>
              <a:rPr lang="en-US" b="1" dirty="0" smtClean="0"/>
              <a:t>The potential difference between the metal plate, collector and frequency of incident light is kept constant and the intensity of light is varied:</a:t>
            </a:r>
            <a:endParaRPr lang="en-US" dirty="0" smtClean="0"/>
          </a:p>
          <a:p>
            <a:r>
              <a:rPr lang="en-US" dirty="0" smtClean="0"/>
              <a:t>The electrode C i.e. collecting electrode is made positive with respect to D (metal plate). For a fixed value of frequency and the potential between the metal plate and collector, the photoelectric current is noted in accordance with the intensity of incident radiation.</a:t>
            </a:r>
          </a:p>
          <a:p>
            <a:r>
              <a:rPr lang="en-US" dirty="0" smtClean="0"/>
              <a:t>It shows that photoelectric current and intensity of incident radiation both are proportional to each other. The photoelectric current gives an account of the number of photoelectrons ejected per sec.</a:t>
            </a:r>
            <a:endParaRPr lang="en-US" dirty="0"/>
          </a:p>
        </p:txBody>
      </p:sp>
      <p:pic>
        <p:nvPicPr>
          <p:cNvPr id="15364" name="Picture 4" descr="Klarifi: Graphs of photoelectric effect results"/>
          <p:cNvPicPr>
            <a:picLocks noChangeAspect="1" noChangeArrowheads="1"/>
          </p:cNvPicPr>
          <p:nvPr/>
        </p:nvPicPr>
        <p:blipFill>
          <a:blip r:embed="rId2"/>
          <a:srcRect/>
          <a:stretch>
            <a:fillRect/>
          </a:stretch>
        </p:blipFill>
        <p:spPr bwMode="auto">
          <a:xfrm>
            <a:off x="4953000" y="2895600"/>
            <a:ext cx="3133725" cy="17811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Effect of Frequency on Photoelectric Effect</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fontScale="25000" lnSpcReduction="20000"/>
          </a:bodyPr>
          <a:lstStyle/>
          <a:p>
            <a:r>
              <a:rPr lang="en-US" sz="7200" b="1" dirty="0" smtClean="0"/>
              <a:t>The intensity of light is kept constant and the frequency of light is varied:</a:t>
            </a:r>
            <a:endParaRPr lang="en-US" sz="7200" dirty="0" smtClean="0"/>
          </a:p>
          <a:p>
            <a:r>
              <a:rPr lang="en-US" sz="7200" dirty="0" smtClean="0"/>
              <a:t>For a fixed intensity of incident light, variation in the frequency of incident light produces a linear variation of the cut off potential/stopping potential of the metal. It is shown that the cut off potential (</a:t>
            </a:r>
            <a:r>
              <a:rPr lang="en-US" sz="7200" dirty="0" err="1" smtClean="0"/>
              <a:t>Vc</a:t>
            </a:r>
            <a:r>
              <a:rPr lang="en-US" sz="7200" dirty="0" smtClean="0"/>
              <a:t>) is linearly proportional to the frequency of incident light</a:t>
            </a:r>
          </a:p>
          <a:p>
            <a:r>
              <a:rPr lang="en-US" sz="7200" dirty="0" smtClean="0"/>
              <a:t>The kinetic energy of the photoelectrons increases directly proportionally to the frequency of incident light to completely stop the photoelectrons. We should reverse and increase the potential between the metal plate and collector in (negative value) so the e</a:t>
            </a:r>
            <a:r>
              <a:rPr lang="en-US" sz="5500" dirty="0" smtClean="0"/>
              <a:t>mitted photoelectron can’t reach the collector.</a:t>
            </a:r>
          </a:p>
          <a:p>
            <a:endParaRPr lang="en-US" dirty="0"/>
          </a:p>
        </p:txBody>
      </p:sp>
      <p:sp>
        <p:nvSpPr>
          <p:cNvPr id="4" name="Content Placeholder 3"/>
          <p:cNvSpPr>
            <a:spLocks noGrp="1"/>
          </p:cNvSpPr>
          <p:nvPr>
            <p:ph sz="half" idx="2"/>
          </p:nvPr>
        </p:nvSpPr>
        <p:spPr>
          <a:xfrm>
            <a:off x="4724400" y="1752600"/>
            <a:ext cx="4038600" cy="4525963"/>
          </a:xfrm>
        </p:spPr>
        <p:txBody>
          <a:bodyPr>
            <a:normAutofit fontScale="25000" lnSpcReduction="20000"/>
          </a:bodyPr>
          <a:lstStyle/>
          <a:p>
            <a:r>
              <a:rPr lang="en-US" dirty="0" smtClean="0"/>
              <a:t>.</a:t>
            </a:r>
            <a:endParaRPr lang="en-US" dirty="0"/>
          </a:p>
        </p:txBody>
      </p:sp>
      <p:pic>
        <p:nvPicPr>
          <p:cNvPr id="19458" name="Picture 2" descr="electric circuits - A question about photoelectric effect (graph) - Physics  Stack Exchange"/>
          <p:cNvPicPr>
            <a:picLocks noChangeAspect="1" noChangeArrowheads="1"/>
          </p:cNvPicPr>
          <p:nvPr/>
        </p:nvPicPr>
        <p:blipFill>
          <a:blip r:embed="rId2"/>
          <a:srcRect/>
          <a:stretch>
            <a:fillRect/>
          </a:stretch>
        </p:blipFill>
        <p:spPr bwMode="auto">
          <a:xfrm>
            <a:off x="4800600" y="2286000"/>
            <a:ext cx="3870183" cy="2057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Applications of Photoelectric Effect</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Used to generate electricity in Solar Panels. These panels contain metal combinations that allow electricity generation from a wide range of wavelengths.</a:t>
            </a:r>
          </a:p>
          <a:p>
            <a:r>
              <a:rPr lang="en-US" b="1" dirty="0" smtClean="0"/>
              <a:t>Motion and Position Sensors:</a:t>
            </a:r>
            <a:r>
              <a:rPr lang="en-US" dirty="0" smtClean="0"/>
              <a:t> In this case, a photoelectric material is placed in front of a UV or IR LED. When an object is placed in between the </a:t>
            </a:r>
            <a:r>
              <a:rPr lang="en-US" dirty="0" smtClean="0"/>
              <a:t>Light emitting diode(LED)</a:t>
            </a:r>
            <a:r>
              <a:rPr lang="en-US" dirty="0" smtClean="0"/>
              <a:t> and sensor, light is cut off and the electronic circuit registers a change in potential difference</a:t>
            </a:r>
          </a:p>
          <a:p>
            <a:r>
              <a:rPr lang="en-US" dirty="0" smtClean="0"/>
              <a:t>Lighting sensors such as the ones used in </a:t>
            </a:r>
            <a:r>
              <a:rPr lang="en-US" dirty="0" smtClean="0"/>
              <a:t>smart phones </a:t>
            </a:r>
            <a:r>
              <a:rPr lang="en-US" dirty="0" smtClean="0"/>
              <a:t>enable automatic adjustment of screen brightness according to the lighting. This is because the amount of current generated via the photoelectric effect is dependent on the intensity of light hitting the sensor.</a:t>
            </a:r>
          </a:p>
          <a:p>
            <a:r>
              <a:rPr lang="en-US" dirty="0" smtClean="0"/>
              <a:t>Digital cameras can detect and record light because they have photoelectric sensors that respond to different </a:t>
            </a:r>
            <a:r>
              <a:rPr lang="en-US" dirty="0" smtClean="0"/>
              <a:t>colors </a:t>
            </a:r>
            <a:r>
              <a:rPr lang="en-US" dirty="0" smtClean="0"/>
              <a:t>of light.</a:t>
            </a:r>
          </a:p>
          <a:p>
            <a:r>
              <a:rPr lang="en-US" b="1" dirty="0" smtClean="0"/>
              <a:t>X-Ray Photoelectron Spectroscopy (XPS)</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321</Words>
  <Application>Microsoft Office PowerPoint</Application>
  <PresentationFormat>On-screen Show (4:3)</PresentationFormat>
  <Paragraphs>24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PHOTO ELECTRIC EFECT</vt:lpstr>
      <vt:lpstr>Factors Effecting Photo Electric effect</vt:lpstr>
      <vt:lpstr>Effects of Intensity of Incident Radiation on Photoelectric Effect </vt:lpstr>
      <vt:lpstr>Effect of Frequency on Photoelectric Effect </vt:lpstr>
      <vt:lpstr>Applications of Photoelectric Effect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ELECTRIC EFECT</dc:title>
  <dc:creator>gdc</dc:creator>
  <cp:lastModifiedBy>gdc</cp:lastModifiedBy>
  <cp:revision>27</cp:revision>
  <dcterms:created xsi:type="dcterms:W3CDTF">2006-08-16T00:00:00Z</dcterms:created>
  <dcterms:modified xsi:type="dcterms:W3CDTF">2022-07-16T06:21:41Z</dcterms:modified>
</cp:coreProperties>
</file>